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8" autoAdjust="0"/>
    <p:restoredTop sz="94705" autoAdjust="0"/>
  </p:normalViewPr>
  <p:slideViewPr>
    <p:cSldViewPr snapToGrid="0" snapToObjects="1" showGuides="1">
      <p:cViewPr>
        <p:scale>
          <a:sx n="77" d="100"/>
          <a:sy n="77" d="100"/>
        </p:scale>
        <p:origin x="1512" y="-3560"/>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Users/khanel/Desktop/concerns_by_cancer_type.csv"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Users/khanel/Desktop/concerns_by_cancer_type.csv"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Users/khanel/Desktop/concerns_by_cancer_type.csv"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Users/khanel/Desktop/concerns_by_cancer_type.csv"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Type of Cancer </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concerns_by_cancer_type!$L$17:$L$24</c:f>
              <c:strCache>
                <c:ptCount val="8"/>
                <c:pt idx="0">
                  <c:v>Breast </c:v>
                </c:pt>
                <c:pt idx="1">
                  <c:v>Endocrine</c:v>
                </c:pt>
                <c:pt idx="2">
                  <c:v>GI</c:v>
                </c:pt>
                <c:pt idx="3">
                  <c:v>GU</c:v>
                </c:pt>
                <c:pt idx="4">
                  <c:v>Gyn</c:v>
                </c:pt>
                <c:pt idx="5">
                  <c:v>Heme</c:v>
                </c:pt>
                <c:pt idx="6">
                  <c:v>Pulm</c:v>
                </c:pt>
                <c:pt idx="7">
                  <c:v>Soft Tissue</c:v>
                </c:pt>
              </c:strCache>
            </c:strRef>
          </c:cat>
          <c:val>
            <c:numRef>
              <c:f>concerns_by_cancer_type!$M$17:$M$24</c:f>
              <c:numCache>
                <c:formatCode>General</c:formatCode>
                <c:ptCount val="8"/>
                <c:pt idx="0">
                  <c:v>23.0</c:v>
                </c:pt>
                <c:pt idx="1">
                  <c:v>8.0</c:v>
                </c:pt>
                <c:pt idx="2">
                  <c:v>11.0</c:v>
                </c:pt>
                <c:pt idx="3">
                  <c:v>4.0</c:v>
                </c:pt>
                <c:pt idx="4">
                  <c:v>17.0</c:v>
                </c:pt>
                <c:pt idx="5">
                  <c:v>19.0</c:v>
                </c:pt>
                <c:pt idx="6">
                  <c:v>10.0</c:v>
                </c:pt>
                <c:pt idx="7">
                  <c:v>8.0</c:v>
                </c:pt>
              </c:numCache>
            </c:numRef>
          </c:val>
        </c:ser>
        <c:dLbls>
          <c:dLblPos val="inEnd"/>
          <c:showLegendKey val="0"/>
          <c:showVal val="1"/>
          <c:showCatName val="0"/>
          <c:showSerName val="0"/>
          <c:showPercent val="0"/>
          <c:showBubbleSize val="0"/>
        </c:dLbls>
        <c:gapWidth val="65"/>
        <c:axId val="-2107850208"/>
        <c:axId val="-2131308384"/>
      </c:barChart>
      <c:catAx>
        <c:axId val="-2107850208"/>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Primary disease location</a:t>
                </a:r>
              </a:p>
            </c:rich>
          </c:tx>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131308384"/>
        <c:crosses val="autoZero"/>
        <c:auto val="1"/>
        <c:lblAlgn val="ctr"/>
        <c:lblOffset val="100"/>
        <c:noMultiLvlLbl val="0"/>
      </c:catAx>
      <c:valAx>
        <c:axId val="-2131308384"/>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Percentage of Pateints </a:t>
                </a:r>
              </a:p>
            </c:rich>
          </c:tx>
          <c:layout>
            <c:manualLayout>
              <c:xMode val="edge"/>
              <c:yMode val="edge"/>
              <c:x val="0.016260162601626"/>
              <c:y val="0.236444356955381"/>
            </c:manualLayout>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majorTickMark val="none"/>
        <c:minorTickMark val="none"/>
        <c:tickLblPos val="nextTo"/>
        <c:crossAx val="-2107850208"/>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smtClean="0"/>
              <a:t>Frequency of Emotional </a:t>
            </a:r>
            <a:r>
              <a:rPr lang="en-US" dirty="0"/>
              <a:t>Concerns </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concerns_by_cancer_type!$AM$14:$AM$16</c:f>
              <c:strCache>
                <c:ptCount val="3"/>
                <c:pt idx="0">
                  <c:v>Fear</c:v>
                </c:pt>
                <c:pt idx="1">
                  <c:v>Frustration</c:v>
                </c:pt>
                <c:pt idx="2">
                  <c:v>Worry </c:v>
                </c:pt>
              </c:strCache>
            </c:strRef>
          </c:cat>
          <c:val>
            <c:numRef>
              <c:f>concerns_by_cancer_type!$AN$14:$AN$16</c:f>
              <c:numCache>
                <c:formatCode>General</c:formatCode>
                <c:ptCount val="3"/>
                <c:pt idx="0">
                  <c:v>29.4</c:v>
                </c:pt>
                <c:pt idx="1">
                  <c:v>41.1</c:v>
                </c:pt>
                <c:pt idx="2">
                  <c:v>58.8</c:v>
                </c:pt>
              </c:numCache>
            </c:numRef>
          </c:val>
        </c:ser>
        <c:dLbls>
          <c:dLblPos val="inEnd"/>
          <c:showLegendKey val="0"/>
          <c:showVal val="1"/>
          <c:showCatName val="0"/>
          <c:showSerName val="0"/>
          <c:showPercent val="0"/>
          <c:showBubbleSize val="0"/>
        </c:dLbls>
        <c:gapWidth val="65"/>
        <c:axId val="-2101862064"/>
        <c:axId val="-2063263040"/>
      </c:barChart>
      <c:catAx>
        <c:axId val="-210186206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063263040"/>
        <c:crosses val="autoZero"/>
        <c:auto val="1"/>
        <c:lblAlgn val="ctr"/>
        <c:lblOffset val="100"/>
        <c:noMultiLvlLbl val="0"/>
      </c:catAx>
      <c:valAx>
        <c:axId val="-2063263040"/>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Percentage of Patients </a:t>
                </a:r>
              </a:p>
            </c:rich>
          </c:tx>
          <c:layout>
            <c:manualLayout>
              <c:xMode val="edge"/>
              <c:yMode val="edge"/>
              <c:x val="0.36736654249341"/>
              <c:y val="0.89536042684779"/>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2101862064"/>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Prior Treatment </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concerns_by_cancer_type!$N$38:$N$40</c:f>
              <c:strCache>
                <c:ptCount val="3"/>
                <c:pt idx="0">
                  <c:v>Chemotherapy</c:v>
                </c:pt>
                <c:pt idx="1">
                  <c:v>Surgery</c:v>
                </c:pt>
                <c:pt idx="2">
                  <c:v>Radiation</c:v>
                </c:pt>
              </c:strCache>
            </c:strRef>
          </c:cat>
          <c:val>
            <c:numRef>
              <c:f>concerns_by_cancer_type!$O$38:$O$40</c:f>
              <c:numCache>
                <c:formatCode>General</c:formatCode>
                <c:ptCount val="3"/>
                <c:pt idx="0">
                  <c:v>33.0</c:v>
                </c:pt>
                <c:pt idx="1">
                  <c:v>32.0</c:v>
                </c:pt>
                <c:pt idx="2">
                  <c:v>18.0</c:v>
                </c:pt>
              </c:numCache>
            </c:numRef>
          </c:val>
        </c:ser>
        <c:dLbls>
          <c:dLblPos val="inEnd"/>
          <c:showLegendKey val="0"/>
          <c:showVal val="1"/>
          <c:showCatName val="0"/>
          <c:showSerName val="0"/>
          <c:showPercent val="0"/>
          <c:showBubbleSize val="0"/>
        </c:dLbls>
        <c:gapWidth val="65"/>
        <c:axId val="-2056012544"/>
        <c:axId val="-2055830752"/>
      </c:barChart>
      <c:catAx>
        <c:axId val="-2056012544"/>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055830752"/>
        <c:crosses val="autoZero"/>
        <c:auto val="1"/>
        <c:lblAlgn val="ctr"/>
        <c:lblOffset val="100"/>
        <c:noMultiLvlLbl val="0"/>
      </c:catAx>
      <c:valAx>
        <c:axId val="-205583075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Percentage of Patients Surveyed </a:t>
                </a:r>
              </a:p>
            </c:rich>
          </c:tx>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majorTickMark val="none"/>
        <c:minorTickMark val="none"/>
        <c:tickLblPos val="nextTo"/>
        <c:crossAx val="-2056012544"/>
        <c:crosses val="autoZero"/>
        <c:crossBetween val="between"/>
      </c:valAx>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a:t>Frequency of Patient Distress </a:t>
            </a:r>
          </a:p>
        </c:rich>
      </c:tx>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0426353648434552"/>
          <c:y val="0.0176492526361919"/>
          <c:w val="0.744634756500885"/>
          <c:h val="0.717248877360276"/>
        </c:manualLayout>
      </c:layout>
      <c:barChart>
        <c:barDir val="col"/>
        <c:grouping val="clustered"/>
        <c:varyColors val="0"/>
        <c:ser>
          <c:idx val="0"/>
          <c:order val="0"/>
          <c:tx>
            <c:strRef>
              <c:f>concerns_by_cancer_type!$J$36</c:f>
              <c:strCache>
                <c:ptCount val="1"/>
                <c:pt idx="0">
                  <c:v>Median </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concerns_by_cancer_type!$I$37:$I$40</c:f>
              <c:strCache>
                <c:ptCount val="4"/>
                <c:pt idx="0">
                  <c:v>Emotional </c:v>
                </c:pt>
                <c:pt idx="1">
                  <c:v>Health</c:v>
                </c:pt>
                <c:pt idx="2">
                  <c:v>Social</c:v>
                </c:pt>
                <c:pt idx="3">
                  <c:v>Practical </c:v>
                </c:pt>
              </c:strCache>
            </c:strRef>
          </c:cat>
          <c:val>
            <c:numRef>
              <c:f>concerns_by_cancer_type!$J$37:$J$40</c:f>
              <c:numCache>
                <c:formatCode>General</c:formatCode>
                <c:ptCount val="4"/>
                <c:pt idx="0">
                  <c:v>4.0</c:v>
                </c:pt>
                <c:pt idx="1">
                  <c:v>4.0</c:v>
                </c:pt>
                <c:pt idx="2">
                  <c:v>3.0</c:v>
                </c:pt>
                <c:pt idx="3">
                  <c:v>3.0</c:v>
                </c:pt>
              </c:numCache>
            </c:numRef>
          </c:val>
        </c:ser>
        <c:ser>
          <c:idx val="1"/>
          <c:order val="1"/>
          <c:tx>
            <c:strRef>
              <c:f>concerns_by_cancer_type!$K$36</c:f>
              <c:strCache>
                <c:ptCount val="1"/>
                <c:pt idx="0">
                  <c:v>Mean </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concerns_by_cancer_type!$I$37:$I$40</c:f>
              <c:strCache>
                <c:ptCount val="4"/>
                <c:pt idx="0">
                  <c:v>Emotional </c:v>
                </c:pt>
                <c:pt idx="1">
                  <c:v>Health</c:v>
                </c:pt>
                <c:pt idx="2">
                  <c:v>Social</c:v>
                </c:pt>
                <c:pt idx="3">
                  <c:v>Practical </c:v>
                </c:pt>
              </c:strCache>
            </c:strRef>
          </c:cat>
          <c:val>
            <c:numRef>
              <c:f>concerns_by_cancer_type!$K$37:$K$40</c:f>
              <c:numCache>
                <c:formatCode>General</c:formatCode>
                <c:ptCount val="4"/>
                <c:pt idx="0">
                  <c:v>4.176</c:v>
                </c:pt>
                <c:pt idx="1">
                  <c:v>3.882</c:v>
                </c:pt>
                <c:pt idx="2">
                  <c:v>4.0</c:v>
                </c:pt>
                <c:pt idx="3">
                  <c:v>4.118</c:v>
                </c:pt>
              </c:numCache>
            </c:numRef>
          </c:val>
        </c:ser>
        <c:dLbls>
          <c:dLblPos val="inEnd"/>
          <c:showLegendKey val="0"/>
          <c:showVal val="1"/>
          <c:showCatName val="0"/>
          <c:showSerName val="0"/>
          <c:showPercent val="0"/>
          <c:showBubbleSize val="0"/>
        </c:dLbls>
        <c:gapWidth val="65"/>
        <c:axId val="-2103229936"/>
        <c:axId val="-2011427440"/>
      </c:barChart>
      <c:catAx>
        <c:axId val="-2103229936"/>
        <c:scaling>
          <c:orientation val="minMax"/>
        </c:scaling>
        <c:delete val="0"/>
        <c:axPos val="b"/>
        <c:title>
          <c:tx>
            <c:rich>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Types of Distress </a:t>
                </a:r>
              </a:p>
            </c:rich>
          </c:tx>
          <c:layout>
            <c:manualLayout>
              <c:xMode val="edge"/>
              <c:yMode val="edge"/>
              <c:x val="0.425904288815118"/>
              <c:y val="0.91709898964955"/>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2011427440"/>
        <c:crosses val="autoZero"/>
        <c:auto val="1"/>
        <c:lblAlgn val="ctr"/>
        <c:lblOffset val="100"/>
        <c:noMultiLvlLbl val="0"/>
      </c:catAx>
      <c:valAx>
        <c:axId val="-2011427440"/>
        <c:scaling>
          <c:orientation val="minMax"/>
          <c:max val="10.0"/>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title>
          <c:tx>
            <c:rich>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r>
                  <a:rPr lang="en-US"/>
                  <a:t>Distress Scale </a:t>
                </a:r>
              </a:p>
            </c:rich>
          </c:tx>
          <c:layout/>
          <c:overlay val="0"/>
          <c:spPr>
            <a:noFill/>
            <a:ln>
              <a:noFill/>
            </a:ln>
            <a:effectLst/>
          </c:spPr>
          <c:txPr>
            <a:bodyPr rot="-5400000" spcFirstLastPara="1" vertOverflow="ellipsis" vert="horz" wrap="square" anchor="ctr" anchorCtr="1"/>
            <a:lstStyle/>
            <a:p>
              <a:pPr>
                <a:defRPr sz="1197" b="1" i="0" u="none" strike="noStrike" kern="1200" baseline="0">
                  <a:solidFill>
                    <a:schemeClr val="dk1">
                      <a:lumMod val="75000"/>
                      <a:lumOff val="25000"/>
                    </a:schemeClr>
                  </a:solidFill>
                  <a:latin typeface="+mn-lt"/>
                  <a:ea typeface="+mn-ea"/>
                  <a:cs typeface="+mn-cs"/>
                </a:defRPr>
              </a:pPr>
              <a:endParaRPr lang="en-US"/>
            </a:p>
          </c:txPr>
        </c:title>
        <c:numFmt formatCode="General" sourceLinked="0"/>
        <c:majorTickMark val="none"/>
        <c:minorTickMark val="none"/>
        <c:tickLblPos val="nextTo"/>
        <c:crossAx val="-2103229936"/>
        <c:crosses val="autoZero"/>
        <c:crossBetween val="between"/>
      </c:valAx>
      <c:spPr>
        <a:noFill/>
        <a:ln>
          <a:noFill/>
        </a:ln>
        <a:effectLst/>
      </c:spPr>
    </c:plotArea>
    <c:legend>
      <c:legendPos val="b"/>
      <c:layout>
        <c:manualLayout>
          <c:xMode val="edge"/>
          <c:yMode val="edge"/>
          <c:x val="0.68803788597163"/>
          <c:y val="0.864464302386897"/>
          <c:w val="0.255909834207405"/>
          <c:h val="0.0684749389816701"/>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2/11/18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a:t>
            </a:r>
            <a:r>
              <a:rPr lang="en-US" sz="1800" smtClean="0">
                <a:latin typeface="Trebuchet MS" pitchFamily="34" charset="0"/>
              </a:rPr>
              <a:t>. You</a:t>
            </a:r>
            <a:r>
              <a:rPr lang="en-US" sz="1800" baseline="0" smtClean="0">
                <a:latin typeface="Trebuchet MS" pitchFamily="34" charset="0"/>
              </a:rPr>
              <a:t> can u</a:t>
            </a:r>
            <a:r>
              <a:rPr lang="en-US" sz="1800" smtClean="0">
                <a:latin typeface="Trebuchet MS" pitchFamily="34" charset="0"/>
              </a:rPr>
              <a:t>se</a:t>
            </a:r>
            <a:r>
              <a:rPr lang="en-US" sz="1800" baseline="0" smtClean="0">
                <a:latin typeface="Trebuchet MS" pitchFamily="34" charset="0"/>
              </a:rPr>
              <a:t> it to create your research poster and </a:t>
            </a:r>
            <a:r>
              <a:rPr lang="en-US" sz="1800" smtClean="0">
                <a:latin typeface="Trebuchet MS" pitchFamily="34" charset="0"/>
              </a:rPr>
              <a:t>save valuable time placing titles, subtitles,</a:t>
            </a:r>
            <a:r>
              <a:rPr lang="en-US" sz="1800" baseline="0" smtClean="0">
                <a:latin typeface="Trebuchet MS" pitchFamily="34" charset="0"/>
              </a:rPr>
              <a:t> text, and graphics</a:t>
            </a:r>
            <a:r>
              <a:rPr lang="en-US" sz="1800" smtClean="0">
                <a:latin typeface="Trebuchet MS" pitchFamily="34" charset="0"/>
              </a:rPr>
              <a:t>. </a:t>
            </a:r>
            <a:endParaRPr lang="en-US" sz="1800" dirty="0" smtClean="0">
              <a:latin typeface="Trebuchet MS" pitchFamily="34" charset="0"/>
            </a:endParaRP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a:t>
              </a:r>
              <a:r>
                <a:rPr lang="en-US" sz="1400" baseline="0" dirty="0" err="1" smtClean="0">
                  <a:solidFill>
                    <a:schemeClr val="tx2"/>
                  </a:solidFill>
                  <a:latin typeface="Trebuchet MS" pitchFamily="34" charset="0"/>
                </a:rPr>
                <a:t>Facebook</a:t>
              </a:r>
              <a:r>
                <a:rPr lang="en-US" sz="1400" baseline="0" dirty="0" smtClean="0">
                  <a:solidFill>
                    <a:schemeClr val="tx2"/>
                  </a:solidFill>
                  <a:latin typeface="Trebuchet MS" pitchFamily="34" charset="0"/>
                </a:rPr>
                <a:t>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smtClean="0">
                <a:solidFill>
                  <a:schemeClr val="bg1"/>
                </a:solidFill>
                <a:latin typeface="Trebuchet MS" pitchFamily="34" charset="0"/>
              </a:rPr>
              <a:t>Template </a:t>
            </a:r>
            <a:r>
              <a:rPr lang="en-US" sz="2400" b="1" baseline="0" dirty="0" smtClean="0">
                <a:solidFill>
                  <a:schemeClr val="bg1"/>
                </a:solidFill>
                <a:latin typeface="Trebuchet MS" pitchFamily="34" charset="0"/>
              </a:rPr>
              <a:t>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png"/><Relationship Id="rId5" Type="http://schemas.openxmlformats.org/officeDocument/2006/relationships/chart" Target="../charts/chart1.xml"/><Relationship Id="rId6" Type="http://schemas.openxmlformats.org/officeDocument/2006/relationships/chart" Target="../charts/chart2.xml"/><Relationship Id="rId7" Type="http://schemas.openxmlformats.org/officeDocument/2006/relationships/chart" Target="../charts/chart3.xml"/><Relationship Id="rId8" Type="http://schemas.openxmlformats.org/officeDocument/2006/relationships/chart" Target="../charts/chart4.xm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603179" y="3283219"/>
            <a:ext cx="6285508" cy="5305175"/>
          </a:xfrm>
        </p:spPr>
        <p:txBody>
          <a:bodyPr/>
          <a:lstStyle/>
          <a:p>
            <a:pPr marL="285750" indent="-285750">
              <a:buFont typeface="Arial" charset="0"/>
              <a:buChar char="•"/>
            </a:pPr>
            <a:r>
              <a:rPr lang="en-US" dirty="0"/>
              <a:t>Treatments offered to women diagnosed with gynecological cancer have significant sexual and intimacy side effects</a:t>
            </a:r>
            <a:endParaRPr lang="en-US" dirty="0" smtClean="0"/>
          </a:p>
          <a:p>
            <a:pPr marL="285750" indent="-285750">
              <a:buFont typeface="Arial" charset="0"/>
              <a:buChar char="•"/>
            </a:pPr>
            <a:r>
              <a:rPr lang="en-US" dirty="0" smtClean="0"/>
              <a:t>Baseline prevalence of sexual health and intimacy concerns for patients undergoing cancer treatment is not well described</a:t>
            </a:r>
          </a:p>
          <a:p>
            <a:pPr marL="285750" indent="-285750">
              <a:buFont typeface="Arial" charset="0"/>
              <a:buChar char="•"/>
            </a:pPr>
            <a:r>
              <a:rPr lang="en-US" dirty="0" smtClean="0"/>
              <a:t>Understanding sexual health concerns of women undergoing cancer treatment can aid in developing patient centered interventions that holistically address the effects of cancer treatment </a:t>
            </a:r>
          </a:p>
          <a:p>
            <a:pPr marL="285750" indent="-285750">
              <a:buFont typeface="Arial" charset="0"/>
              <a:buChar char="•"/>
            </a:pPr>
            <a:endParaRPr lang="en-US" dirty="0" smtClean="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r>
              <a:rPr lang="en-US" dirty="0" smtClean="0"/>
              <a:t>Describe prevalence of sexual health and intimacy concerns in patients presenting for evaluation at UC Davis comprehensive cancer care center</a:t>
            </a:r>
          </a:p>
          <a:p>
            <a:pPr marL="285750" indent="-285750">
              <a:buFont typeface="Arial" charset="0"/>
              <a:buChar char="•"/>
            </a:pPr>
            <a:r>
              <a:rPr lang="en-US" dirty="0" smtClean="0"/>
              <a:t>Describe demographic and disease characteristics of patients with sexual health and intimacy concerns </a:t>
            </a:r>
          </a:p>
          <a:p>
            <a:pPr marL="285750" indent="-285750">
              <a:buFont typeface="Arial" charset="0"/>
              <a:buChar char="•"/>
            </a:pPr>
            <a:r>
              <a:rPr lang="en-US" dirty="0" smtClean="0"/>
              <a:t>Categorize additional common concerns among newly diagnosed cancer patients </a:t>
            </a:r>
          </a:p>
          <a:p>
            <a:pPr marL="285750" indent="-285750">
              <a:buFont typeface="Arial" charset="0"/>
              <a:buChar char="•"/>
            </a:pPr>
            <a:endParaRPr lang="en-US" dirty="0" smtClean="0"/>
          </a:p>
          <a:p>
            <a:pPr marL="285750" indent="-285750">
              <a:buFont typeface="Arial" charset="0"/>
              <a:buChar char="•"/>
            </a:pPr>
            <a:endParaRPr lang="en-US" dirty="0" smtClean="0"/>
          </a:p>
          <a:p>
            <a:pPr marL="285750" indent="-285750">
              <a:buFont typeface="Arial" charset="0"/>
              <a:buChar char="•"/>
            </a:pPr>
            <a:endParaRPr lang="en-US" dirty="0" smtClean="0"/>
          </a:p>
          <a:p>
            <a:pPr marL="285750" indent="-285750">
              <a:buFont typeface="Arial" charset="0"/>
              <a:buChar char="•"/>
            </a:pPr>
            <a:endParaRPr lang="en-US" dirty="0" smtClean="0"/>
          </a:p>
        </p:txBody>
      </p:sp>
      <p:sp>
        <p:nvSpPr>
          <p:cNvPr id="171" name="Text Placeholder 170"/>
          <p:cNvSpPr>
            <a:spLocks noGrp="1"/>
          </p:cNvSpPr>
          <p:nvPr>
            <p:ph type="body" sz="quarter" idx="11"/>
          </p:nvPr>
        </p:nvSpPr>
        <p:spPr>
          <a:xfrm>
            <a:off x="593229" y="2815686"/>
            <a:ext cx="6280547" cy="428684"/>
          </a:xfrm>
        </p:spPr>
        <p:txBody>
          <a:bodyPr/>
          <a:lstStyle/>
          <a:p>
            <a:r>
              <a:rPr lang="en-US" dirty="0" smtClean="0"/>
              <a:t>INTRDUCTION </a:t>
            </a:r>
            <a:endParaRPr lang="en-US" dirty="0"/>
          </a:p>
        </p:txBody>
      </p:sp>
      <p:pic>
        <p:nvPicPr>
          <p:cNvPr id="5" name="Picture Placeholder 4"/>
          <p:cNvPicPr>
            <a:picLocks noGrp="1" noChangeAspect="1"/>
          </p:cNvPicPr>
          <p:nvPr>
            <p:ph type="pic" sz="quarter" idx="18"/>
          </p:nvPr>
        </p:nvPicPr>
        <p:blipFill>
          <a:blip r:embed="rId3">
            <a:extLst>
              <a:ext uri="{28A0092B-C50C-407E-A947-70E740481C1C}">
                <a14:useLocalDpi xmlns:a14="http://schemas.microsoft.com/office/drawing/2010/main" val="0"/>
              </a:ext>
            </a:extLst>
          </a:blip>
          <a:stretch>
            <a:fillRect/>
          </a:stretch>
        </p:blipFill>
        <p:spPr>
          <a:xfrm>
            <a:off x="22815765" y="599621"/>
            <a:ext cx="4472565" cy="1172592"/>
          </a:xfrm>
        </p:spPr>
      </p:pic>
      <p:sp>
        <p:nvSpPr>
          <p:cNvPr id="174" name="Text Placeholder 173"/>
          <p:cNvSpPr>
            <a:spLocks noGrp="1"/>
          </p:cNvSpPr>
          <p:nvPr>
            <p:ph type="body" sz="quarter" idx="20"/>
          </p:nvPr>
        </p:nvSpPr>
        <p:spPr>
          <a:xfrm>
            <a:off x="576461" y="7662351"/>
            <a:ext cx="6281539" cy="428684"/>
          </a:xfrm>
        </p:spPr>
        <p:txBody>
          <a:bodyPr/>
          <a:lstStyle/>
          <a:p>
            <a:r>
              <a:rPr lang="en-US" dirty="0" smtClean="0"/>
              <a:t>DESIGN &amp; METHODS</a:t>
            </a:r>
            <a:endParaRPr lang="en-US" dirty="0"/>
          </a:p>
        </p:txBody>
      </p:sp>
      <p:sp>
        <p:nvSpPr>
          <p:cNvPr id="175" name="Text Placeholder 174"/>
          <p:cNvSpPr>
            <a:spLocks noGrp="1"/>
          </p:cNvSpPr>
          <p:nvPr>
            <p:ph type="body" sz="quarter" idx="21"/>
          </p:nvPr>
        </p:nvSpPr>
        <p:spPr>
          <a:xfrm>
            <a:off x="7241978" y="3278681"/>
            <a:ext cx="6280546" cy="479239"/>
          </a:xfrm>
        </p:spPr>
        <p:txBody>
          <a:bodyPr/>
          <a:lstStyle/>
          <a:p>
            <a:pPr algn="ctr"/>
            <a:r>
              <a:rPr lang="en-US" dirty="0" smtClean="0"/>
              <a:t>All </a:t>
            </a:r>
            <a:r>
              <a:rPr lang="en-US" dirty="0" smtClean="0"/>
              <a:t>S</a:t>
            </a:r>
            <a:r>
              <a:rPr lang="en-US" dirty="0" smtClean="0"/>
              <a:t>urvey </a:t>
            </a:r>
            <a:r>
              <a:rPr lang="en-US" dirty="0"/>
              <a:t>R</a:t>
            </a:r>
            <a:r>
              <a:rPr lang="en-US" dirty="0" smtClean="0"/>
              <a:t>espondents </a:t>
            </a:r>
            <a:endParaRPr lang="en-US" dirty="0"/>
          </a:p>
        </p:txBody>
      </p:sp>
      <p:sp>
        <p:nvSpPr>
          <p:cNvPr id="176" name="Text Placeholder 175"/>
          <p:cNvSpPr>
            <a:spLocks noGrp="1"/>
          </p:cNvSpPr>
          <p:nvPr>
            <p:ph type="body" sz="quarter" idx="22"/>
          </p:nvPr>
        </p:nvSpPr>
        <p:spPr>
          <a:xfrm>
            <a:off x="7213303" y="2815686"/>
            <a:ext cx="6280547" cy="428684"/>
          </a:xfrm>
        </p:spPr>
        <p:txBody>
          <a:bodyPr/>
          <a:lstStyle/>
          <a:p>
            <a:r>
              <a:rPr lang="en-US" dirty="0" smtClean="0"/>
              <a:t>RESULTS</a:t>
            </a:r>
            <a:endParaRPr lang="en-US" dirty="0"/>
          </a:p>
        </p:txBody>
      </p:sp>
      <p:sp>
        <p:nvSpPr>
          <p:cNvPr id="177" name="Text Placeholder 176"/>
          <p:cNvSpPr>
            <a:spLocks noGrp="1"/>
          </p:cNvSpPr>
          <p:nvPr>
            <p:ph type="body" sz="quarter" idx="23"/>
          </p:nvPr>
        </p:nvSpPr>
        <p:spPr>
          <a:xfrm>
            <a:off x="13906500" y="3244697"/>
            <a:ext cx="6280546" cy="479239"/>
          </a:xfrm>
        </p:spPr>
        <p:txBody>
          <a:bodyPr/>
          <a:lstStyle/>
          <a:p>
            <a:pPr algn="ctr"/>
            <a:r>
              <a:rPr lang="en-US" dirty="0" smtClean="0"/>
              <a:t>Gynecological Cancer Patients </a:t>
            </a:r>
            <a:endParaRPr lang="en-US" dirty="0"/>
          </a:p>
        </p:txBody>
      </p:sp>
      <p:sp>
        <p:nvSpPr>
          <p:cNvPr id="178" name="Text Placeholder 177"/>
          <p:cNvSpPr>
            <a:spLocks noGrp="1"/>
          </p:cNvSpPr>
          <p:nvPr>
            <p:ph type="body" sz="quarter" idx="24"/>
          </p:nvPr>
        </p:nvSpPr>
        <p:spPr>
          <a:xfrm>
            <a:off x="13906500" y="2784943"/>
            <a:ext cx="6286500" cy="428684"/>
          </a:xfrm>
        </p:spPr>
        <p:txBody>
          <a:bodyPr/>
          <a:lstStyle/>
          <a:p>
            <a:r>
              <a:rPr lang="en-US" dirty="0" smtClean="0"/>
              <a:t>RESULTS</a:t>
            </a:r>
            <a:endParaRPr lang="en-US" dirty="0"/>
          </a:p>
        </p:txBody>
      </p:sp>
      <p:sp>
        <p:nvSpPr>
          <p:cNvPr id="179" name="Text Placeholder 178"/>
          <p:cNvSpPr>
            <a:spLocks noGrp="1"/>
          </p:cNvSpPr>
          <p:nvPr>
            <p:ph type="body" sz="quarter" idx="25"/>
          </p:nvPr>
        </p:nvSpPr>
        <p:spPr>
          <a:xfrm>
            <a:off x="20593244" y="2784943"/>
            <a:ext cx="6279386" cy="428684"/>
          </a:xfrm>
        </p:spPr>
        <p:txBody>
          <a:bodyPr/>
          <a:lstStyle/>
          <a:p>
            <a:r>
              <a:rPr lang="en-US" dirty="0" smtClean="0"/>
              <a:t>CONCLUSIONS</a:t>
            </a:r>
            <a:endParaRPr lang="en-US" dirty="0"/>
          </a:p>
        </p:txBody>
      </p:sp>
      <p:sp>
        <p:nvSpPr>
          <p:cNvPr id="180" name="Text Placeholder 179"/>
          <p:cNvSpPr>
            <a:spLocks noGrp="1"/>
          </p:cNvSpPr>
          <p:nvPr>
            <p:ph type="body" sz="quarter" idx="26"/>
          </p:nvPr>
        </p:nvSpPr>
        <p:spPr>
          <a:xfrm>
            <a:off x="20599696" y="3277090"/>
            <a:ext cx="6279386" cy="3926336"/>
          </a:xfrm>
        </p:spPr>
        <p:txBody>
          <a:bodyPr/>
          <a:lstStyle/>
          <a:p>
            <a:pPr marL="285750" indent="-285750">
              <a:buFont typeface="Arial" charset="0"/>
              <a:buChar char="•"/>
            </a:pPr>
            <a:r>
              <a:rPr lang="en-US" dirty="0" smtClean="0"/>
              <a:t>This study design was aimed to determine the incidence of SHIC, with particular interest in categorizing patients diagnosed with gynecologic cancer.  </a:t>
            </a:r>
          </a:p>
          <a:p>
            <a:pPr marL="285750" indent="-285750">
              <a:buFont typeface="Arial" charset="0"/>
              <a:buChar char="•"/>
            </a:pPr>
            <a:r>
              <a:rPr lang="en-US" dirty="0" smtClean="0"/>
              <a:t>Our results describe an incidence of 14% of gynecologic cancer patients with SHIC.  This result is lower than many other studies, which describe an incidence of up to 50% SHIC, depending on study design.  This discrepancy may be due to language in the survey used. </a:t>
            </a:r>
          </a:p>
          <a:p>
            <a:pPr marL="285750" indent="-285750">
              <a:buFont typeface="Arial" charset="0"/>
              <a:buChar char="•"/>
            </a:pPr>
            <a:r>
              <a:rPr lang="en-US" dirty="0" smtClean="0"/>
              <a:t>This study was designed with the intent of developing a quality improvement project to support patients with SHIC concerns, but we found that the most prominent concerns for patients were emotional and financial.  </a:t>
            </a:r>
          </a:p>
          <a:p>
            <a:pPr marL="285750" indent="-285750">
              <a:buFont typeface="Arial" charset="0"/>
              <a:buChar char="•"/>
            </a:pPr>
            <a:r>
              <a:rPr lang="en-US" dirty="0" smtClean="0"/>
              <a:t>We did not find a conclusive connection between prior treatment and patients who reported SHIC </a:t>
            </a:r>
          </a:p>
          <a:p>
            <a:pPr marL="285750" indent="-285750">
              <a:buFont typeface="Arial" charset="0"/>
              <a:buChar char="•"/>
            </a:pPr>
            <a:r>
              <a:rPr lang="en-US" dirty="0" smtClean="0"/>
              <a:t>Furthermore, this study is small and is fundamentally limited by sample size.  </a:t>
            </a:r>
            <a:endParaRPr lang="en-US" dirty="0"/>
          </a:p>
          <a:p>
            <a:endParaRPr lang="en-US" dirty="0"/>
          </a:p>
        </p:txBody>
      </p:sp>
      <p:sp>
        <p:nvSpPr>
          <p:cNvPr id="181" name="Text Placeholder 180"/>
          <p:cNvSpPr>
            <a:spLocks noGrp="1"/>
          </p:cNvSpPr>
          <p:nvPr>
            <p:ph type="body" sz="quarter" idx="27"/>
          </p:nvPr>
        </p:nvSpPr>
        <p:spPr>
          <a:xfrm>
            <a:off x="20628371" y="10457805"/>
            <a:ext cx="6279386" cy="428684"/>
          </a:xfrm>
        </p:spPr>
        <p:txBody>
          <a:bodyPr/>
          <a:lstStyle/>
          <a:p>
            <a:r>
              <a:rPr lang="en-US" dirty="0" smtClean="0"/>
              <a:t>REFERENCES</a:t>
            </a:r>
            <a:endParaRPr lang="en-US" dirty="0"/>
          </a:p>
        </p:txBody>
      </p:sp>
      <p:sp>
        <p:nvSpPr>
          <p:cNvPr id="182" name="Text Placeholder 181"/>
          <p:cNvSpPr>
            <a:spLocks noGrp="1"/>
          </p:cNvSpPr>
          <p:nvPr>
            <p:ph type="body" sz="quarter" idx="28"/>
          </p:nvPr>
        </p:nvSpPr>
        <p:spPr>
          <a:xfrm>
            <a:off x="20647086" y="11033205"/>
            <a:ext cx="6282531" cy="3021473"/>
          </a:xfrm>
        </p:spPr>
        <p:txBody>
          <a:bodyPr/>
          <a:lstStyle/>
          <a:p>
            <a:pPr marL="342900" indent="-342900">
              <a:buAutoNum type="arabicPeriod"/>
            </a:pPr>
            <a:r>
              <a:rPr lang="en-US" dirty="0" smtClean="0"/>
              <a:t>Donovan </a:t>
            </a:r>
            <a:r>
              <a:rPr lang="en-US" dirty="0"/>
              <a:t>KA, </a:t>
            </a:r>
            <a:r>
              <a:rPr lang="en-US" dirty="0" err="1"/>
              <a:t>Grassi</a:t>
            </a:r>
            <a:r>
              <a:rPr lang="en-US" dirty="0"/>
              <a:t> L, </a:t>
            </a:r>
            <a:r>
              <a:rPr lang="en-US" dirty="0" err="1"/>
              <a:t>McGinty</a:t>
            </a:r>
            <a:r>
              <a:rPr lang="en-US" dirty="0"/>
              <a:t> HL, Jacobsen PB. Validation of the distress thermometer worldwide: state of the science. </a:t>
            </a:r>
            <a:r>
              <a:rPr lang="en-US" dirty="0" err="1"/>
              <a:t>Psychooncology</a:t>
            </a:r>
            <a:r>
              <a:rPr lang="en-US" dirty="0"/>
              <a:t> [Internet]. 2014 Mar [cited 2016 Sep 18];23(3):</a:t>
            </a:r>
            <a:r>
              <a:rPr lang="en-US" dirty="0" smtClean="0"/>
              <a:t>241–50</a:t>
            </a:r>
          </a:p>
          <a:p>
            <a:pPr marL="342900" indent="-342900">
              <a:buAutoNum type="arabicPeriod"/>
            </a:pPr>
            <a:r>
              <a:rPr lang="en-US" dirty="0" err="1" smtClean="0"/>
              <a:t>Coady</a:t>
            </a:r>
            <a:r>
              <a:rPr lang="en-US" dirty="0" smtClean="0"/>
              <a:t> </a:t>
            </a:r>
            <a:r>
              <a:rPr lang="en-US" dirty="0"/>
              <a:t>D, Kennedy V. Sexual Health in Women Affected by Cancer: Focus on Sexual Pain. </a:t>
            </a:r>
            <a:r>
              <a:rPr lang="en-US" dirty="0" err="1"/>
              <a:t>Obstet</a:t>
            </a:r>
            <a:r>
              <a:rPr lang="en-US" dirty="0"/>
              <a:t> </a:t>
            </a:r>
            <a:r>
              <a:rPr lang="en-US" dirty="0" err="1"/>
              <a:t>Gynecol</a:t>
            </a:r>
            <a:r>
              <a:rPr lang="en-US" dirty="0"/>
              <a:t> [Internet]. 9000;Publish </a:t>
            </a:r>
            <a:r>
              <a:rPr lang="en-US" dirty="0" smtClean="0"/>
              <a:t>Ah.</a:t>
            </a:r>
          </a:p>
          <a:p>
            <a:pPr marL="342900" indent="-342900">
              <a:buAutoNum type="arabicPeriod"/>
            </a:pPr>
            <a:r>
              <a:rPr lang="en-US" dirty="0" smtClean="0"/>
              <a:t>DeSimone </a:t>
            </a:r>
            <a:r>
              <a:rPr lang="en-US" dirty="0"/>
              <a:t>M, </a:t>
            </a:r>
            <a:r>
              <a:rPr lang="en-US" dirty="0" err="1"/>
              <a:t>Spriggs</a:t>
            </a:r>
            <a:r>
              <a:rPr lang="en-US" dirty="0"/>
              <a:t> E, </a:t>
            </a:r>
            <a:r>
              <a:rPr lang="en-US" dirty="0" err="1"/>
              <a:t>Gass</a:t>
            </a:r>
            <a:r>
              <a:rPr lang="en-US" dirty="0"/>
              <a:t> JS, Carson S a, </a:t>
            </a:r>
            <a:r>
              <a:rPr lang="en-US" dirty="0" err="1"/>
              <a:t>Krychman</a:t>
            </a:r>
            <a:r>
              <a:rPr lang="en-US" dirty="0"/>
              <a:t> ML, </a:t>
            </a:r>
            <a:r>
              <a:rPr lang="en-US" dirty="0" err="1"/>
              <a:t>Dizon</a:t>
            </a:r>
            <a:r>
              <a:rPr lang="en-US" dirty="0"/>
              <a:t> DS. Sexual dysfunction in female cancer survivors. Am J </a:t>
            </a:r>
            <a:r>
              <a:rPr lang="en-US" dirty="0" err="1"/>
              <a:t>Clin</a:t>
            </a:r>
            <a:r>
              <a:rPr lang="en-US" dirty="0"/>
              <a:t> </a:t>
            </a:r>
            <a:r>
              <a:rPr lang="en-US" dirty="0" err="1"/>
              <a:t>Oncol</a:t>
            </a:r>
            <a:r>
              <a:rPr lang="en-US" dirty="0"/>
              <a:t> [Internet]. 2014 Feb [cited 2014 Oct 17];37(1):</a:t>
            </a:r>
            <a:r>
              <a:rPr lang="en-US" dirty="0" smtClean="0"/>
              <a:t>101–6.</a:t>
            </a:r>
          </a:p>
          <a:p>
            <a:pPr marL="342900" indent="-342900">
              <a:buAutoNum type="arabicPeriod"/>
            </a:pPr>
            <a:r>
              <a:rPr lang="en-US" dirty="0" smtClean="0"/>
              <a:t>Hill </a:t>
            </a:r>
            <a:r>
              <a:rPr lang="en-US" dirty="0"/>
              <a:t>EK, </a:t>
            </a:r>
            <a:r>
              <a:rPr lang="en-US" dirty="0" err="1"/>
              <a:t>Sandbo</a:t>
            </a:r>
            <a:r>
              <a:rPr lang="en-US" dirty="0"/>
              <a:t> S, </a:t>
            </a:r>
            <a:r>
              <a:rPr lang="en-US" dirty="0" err="1"/>
              <a:t>Abramsohn</a:t>
            </a:r>
            <a:r>
              <a:rPr lang="en-US" dirty="0"/>
              <a:t> E, </a:t>
            </a:r>
            <a:r>
              <a:rPr lang="en-US" dirty="0" err="1"/>
              <a:t>Makelarski</a:t>
            </a:r>
            <a:r>
              <a:rPr lang="en-US" dirty="0"/>
              <a:t> J, </a:t>
            </a:r>
            <a:r>
              <a:rPr lang="en-US" dirty="0" err="1"/>
              <a:t>Wroblewski</a:t>
            </a:r>
            <a:r>
              <a:rPr lang="en-US" dirty="0"/>
              <a:t> K, </a:t>
            </a:r>
            <a:r>
              <a:rPr lang="en-US" dirty="0" err="1"/>
              <a:t>Wenrich</a:t>
            </a:r>
            <a:r>
              <a:rPr lang="en-US" dirty="0"/>
              <a:t> ER, et al. Assessing gynecologic and breast cancer survivors’ sexual health care needs. </a:t>
            </a:r>
            <a:r>
              <a:rPr lang="en-US" dirty="0" smtClean="0"/>
              <a:t>Cancer [Internet</a:t>
            </a:r>
            <a:r>
              <a:rPr lang="en-US" dirty="0"/>
              <a:t>]. 2011 Jun 15</a:t>
            </a:r>
            <a:endParaRPr lang="en-US" dirty="0"/>
          </a:p>
          <a:p>
            <a:endParaRPr lang="en-US" dirty="0"/>
          </a:p>
        </p:txBody>
      </p:sp>
      <p:sp>
        <p:nvSpPr>
          <p:cNvPr id="183" name="Text Placeholder 182"/>
          <p:cNvSpPr>
            <a:spLocks noGrp="1"/>
          </p:cNvSpPr>
          <p:nvPr>
            <p:ph type="body" sz="quarter" idx="29"/>
          </p:nvPr>
        </p:nvSpPr>
        <p:spPr>
          <a:xfrm>
            <a:off x="20647086" y="13884527"/>
            <a:ext cx="6279386" cy="428684"/>
          </a:xfrm>
        </p:spPr>
        <p:txBody>
          <a:bodyPr/>
          <a:lstStyle/>
          <a:p>
            <a:r>
              <a:rPr lang="en-US" dirty="0" smtClean="0"/>
              <a:t>ACKNOWLEDGMENTS</a:t>
            </a:r>
            <a:endParaRPr lang="en-US" dirty="0"/>
          </a:p>
        </p:txBody>
      </p:sp>
      <p:sp>
        <p:nvSpPr>
          <p:cNvPr id="184" name="Text Placeholder 183"/>
          <p:cNvSpPr>
            <a:spLocks noGrp="1"/>
          </p:cNvSpPr>
          <p:nvPr>
            <p:ph type="body" sz="quarter" idx="30"/>
          </p:nvPr>
        </p:nvSpPr>
        <p:spPr>
          <a:xfrm>
            <a:off x="20628371" y="14313211"/>
            <a:ext cx="6282531" cy="1384102"/>
          </a:xfrm>
        </p:spPr>
        <p:txBody>
          <a:bodyPr/>
          <a:lstStyle/>
          <a:p>
            <a:r>
              <a:rPr lang="en-US" i="1" dirty="0" smtClean="0"/>
              <a:t>The </a:t>
            </a:r>
            <a:r>
              <a:rPr lang="en-US" i="1" dirty="0"/>
              <a:t>project described was supported by the Na5onal Center for Advancing Transla5onal Sciences, Na5onal Ins5tutes of Health, through grant number UL1 TR001860. The content is solely the responsibility of the authors and does not necessarily represent the official views of the </a:t>
            </a:r>
            <a:r>
              <a:rPr lang="en-US" i="1" dirty="0" smtClean="0"/>
              <a:t>NIH</a:t>
            </a:r>
            <a:endParaRPr lang="en-US" dirty="0"/>
          </a:p>
          <a:p>
            <a:endParaRPr lang="en-US" dirty="0"/>
          </a:p>
        </p:txBody>
      </p:sp>
      <p:sp>
        <p:nvSpPr>
          <p:cNvPr id="185" name="Text Placeholder 184"/>
          <p:cNvSpPr>
            <a:spLocks noGrp="1"/>
          </p:cNvSpPr>
          <p:nvPr>
            <p:ph type="body" sz="quarter" idx="95"/>
          </p:nvPr>
        </p:nvSpPr>
        <p:spPr>
          <a:xfrm>
            <a:off x="-6417874" y="10198548"/>
            <a:ext cx="6281539" cy="428684"/>
          </a:xfrm>
        </p:spPr>
        <p:txBody>
          <a:bodyPr/>
          <a:lstStyle/>
          <a:p>
            <a:endParaRPr lang="en-US"/>
          </a:p>
        </p:txBody>
      </p:sp>
      <p:sp>
        <p:nvSpPr>
          <p:cNvPr id="186" name="Text Placeholder 185"/>
          <p:cNvSpPr>
            <a:spLocks noGrp="1"/>
          </p:cNvSpPr>
          <p:nvPr>
            <p:ph type="body" sz="quarter" idx="96"/>
          </p:nvPr>
        </p:nvSpPr>
        <p:spPr>
          <a:xfrm>
            <a:off x="565116" y="8247529"/>
            <a:ext cx="6285508" cy="7761232"/>
          </a:xfrm>
        </p:spPr>
        <p:txBody>
          <a:bodyPr/>
          <a:lstStyle/>
          <a:p>
            <a:pPr marL="285750" indent="-285750">
              <a:buFont typeface="Arial" charset="0"/>
              <a:buChar char="•"/>
            </a:pPr>
            <a:r>
              <a:rPr lang="en-US" dirty="0" smtClean="0"/>
              <a:t>Retrospective cross sectional study of women referred to Comprehensive Cancer Center who completed Supportive Care Screen Survey between April 1 2015 and March 31 2016 following IRB approval</a:t>
            </a:r>
          </a:p>
          <a:p>
            <a:pPr marL="285750" indent="-285750">
              <a:buFont typeface="Arial" charset="0"/>
              <a:buChar char="•"/>
            </a:pPr>
            <a:r>
              <a:rPr lang="en-US" dirty="0" smtClean="0"/>
              <a:t>Survey evaluated potential categories of patient concern including emotional, social, practical, and health concerns</a:t>
            </a:r>
          </a:p>
          <a:p>
            <a:pPr marL="1134793" lvl="1" indent="-285750">
              <a:buFont typeface="Arial" charset="0"/>
              <a:buChar char="•"/>
            </a:pPr>
            <a:r>
              <a:rPr lang="en-US" dirty="0" smtClean="0"/>
              <a:t>Sexual Health and intimacy concerns (SHIC) were evaluated as health concern </a:t>
            </a:r>
          </a:p>
          <a:p>
            <a:pPr marL="1134793" lvl="1" indent="-285750">
              <a:buFont typeface="Arial" charset="0"/>
              <a:buChar char="•"/>
            </a:pPr>
            <a:r>
              <a:rPr lang="en-US" dirty="0"/>
              <a:t>Supportive Care </a:t>
            </a:r>
            <a:r>
              <a:rPr lang="en-US" dirty="0" smtClean="0"/>
              <a:t>Screen consisted of </a:t>
            </a:r>
            <a:r>
              <a:rPr lang="en-US" dirty="0"/>
              <a:t>the National Comprehensive Cancer Networks’ (NCCN) Distress Thermometer and Problem Checklist, and the Patient Hospital Questionnaire 2 (PHQ-2).</a:t>
            </a: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smtClean="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r>
              <a:rPr lang="en-US" dirty="0" smtClean="0"/>
              <a:t>Responses to survey were categorized, and further information regarding patient age, smoking status, BMI, race, insurance, cancer type, stage, and date of diagnosis was gleaned from EMR patient chart review </a:t>
            </a:r>
          </a:p>
        </p:txBody>
      </p:sp>
      <p:sp>
        <p:nvSpPr>
          <p:cNvPr id="187" name="Text Placeholder 186"/>
          <p:cNvSpPr>
            <a:spLocks noGrp="1"/>
          </p:cNvSpPr>
          <p:nvPr>
            <p:ph type="body" sz="quarter" idx="107"/>
          </p:nvPr>
        </p:nvSpPr>
        <p:spPr/>
        <p:txBody>
          <a:bodyPr/>
          <a:lstStyle/>
          <a:p>
            <a:endParaRPr lang="en-US"/>
          </a:p>
        </p:txBody>
      </p:sp>
      <p:sp>
        <p:nvSpPr>
          <p:cNvPr id="189" name="Text Placeholder 188"/>
          <p:cNvSpPr>
            <a:spLocks noGrp="1"/>
          </p:cNvSpPr>
          <p:nvPr>
            <p:ph type="body" sz="quarter" idx="116"/>
          </p:nvPr>
        </p:nvSpPr>
        <p:spPr/>
        <p:txBody>
          <a:bodyPr/>
          <a:lstStyle/>
          <a:p>
            <a:endParaRPr lang="en-US"/>
          </a:p>
        </p:txBody>
      </p:sp>
      <p:sp>
        <p:nvSpPr>
          <p:cNvPr id="190" name="Text Placeholder 189"/>
          <p:cNvSpPr>
            <a:spLocks noGrp="1"/>
          </p:cNvSpPr>
          <p:nvPr>
            <p:ph type="body" sz="quarter" idx="117"/>
          </p:nvPr>
        </p:nvSpPr>
        <p:spPr/>
        <p:txBody>
          <a:bodyPr/>
          <a:lstStyle/>
          <a:p>
            <a:endParaRPr lang="en-US"/>
          </a:p>
        </p:txBody>
      </p:sp>
      <p:sp>
        <p:nvSpPr>
          <p:cNvPr id="191" name="Text Placeholder 190"/>
          <p:cNvSpPr>
            <a:spLocks noGrp="1"/>
          </p:cNvSpPr>
          <p:nvPr>
            <p:ph type="body" sz="quarter" idx="118"/>
          </p:nvPr>
        </p:nvSpPr>
        <p:spPr/>
        <p:txBody>
          <a:bodyPr/>
          <a:lstStyle/>
          <a:p>
            <a:endParaRPr lang="en-US"/>
          </a:p>
        </p:txBody>
      </p:sp>
      <p:sp>
        <p:nvSpPr>
          <p:cNvPr id="192" name="Text Placeholder 191"/>
          <p:cNvSpPr>
            <a:spLocks noGrp="1"/>
          </p:cNvSpPr>
          <p:nvPr>
            <p:ph type="body" sz="quarter" idx="119"/>
          </p:nvPr>
        </p:nvSpPr>
        <p:spPr/>
        <p:txBody>
          <a:bodyPr/>
          <a:lstStyle/>
          <a:p>
            <a:endParaRPr lang="en-US"/>
          </a:p>
        </p:txBody>
      </p:sp>
      <p:sp>
        <p:nvSpPr>
          <p:cNvPr id="193" name="Text Placeholder 192"/>
          <p:cNvSpPr>
            <a:spLocks noGrp="1"/>
          </p:cNvSpPr>
          <p:nvPr>
            <p:ph type="body" sz="quarter" idx="120"/>
          </p:nvPr>
        </p:nvSpPr>
        <p:spPr/>
        <p:txBody>
          <a:bodyPr/>
          <a:lstStyle/>
          <a:p>
            <a:endParaRPr lang="en-US"/>
          </a:p>
        </p:txBody>
      </p:sp>
      <p:sp>
        <p:nvSpPr>
          <p:cNvPr id="194" name="Text Placeholder 193"/>
          <p:cNvSpPr>
            <a:spLocks noGrp="1"/>
          </p:cNvSpPr>
          <p:nvPr>
            <p:ph type="body" sz="quarter" idx="121"/>
          </p:nvPr>
        </p:nvSpPr>
        <p:spPr/>
        <p:txBody>
          <a:bodyPr/>
          <a:lstStyle/>
          <a:p>
            <a:endParaRPr lang="en-US"/>
          </a:p>
        </p:txBody>
      </p:sp>
      <p:sp>
        <p:nvSpPr>
          <p:cNvPr id="195" name="Text Placeholder 194"/>
          <p:cNvSpPr>
            <a:spLocks noGrp="1"/>
          </p:cNvSpPr>
          <p:nvPr>
            <p:ph type="body" sz="quarter" idx="122"/>
          </p:nvPr>
        </p:nvSpPr>
        <p:spPr/>
        <p:txBody>
          <a:bodyPr/>
          <a:lstStyle/>
          <a:p>
            <a:endParaRPr lang="en-US"/>
          </a:p>
        </p:txBody>
      </p:sp>
      <p:sp>
        <p:nvSpPr>
          <p:cNvPr id="196" name="Text Placeholder 195"/>
          <p:cNvSpPr>
            <a:spLocks noGrp="1"/>
          </p:cNvSpPr>
          <p:nvPr>
            <p:ph type="body" sz="quarter" idx="123"/>
          </p:nvPr>
        </p:nvSpPr>
        <p:spPr/>
        <p:txBody>
          <a:bodyPr/>
          <a:lstStyle/>
          <a:p>
            <a:endParaRPr lang="en-US"/>
          </a:p>
        </p:txBody>
      </p:sp>
      <p:sp>
        <p:nvSpPr>
          <p:cNvPr id="197" name="Text Placeholder 196"/>
          <p:cNvSpPr>
            <a:spLocks noGrp="1"/>
          </p:cNvSpPr>
          <p:nvPr>
            <p:ph type="body" sz="quarter" idx="124"/>
          </p:nvPr>
        </p:nvSpPr>
        <p:spPr/>
        <p:txBody>
          <a:bodyPr/>
          <a:lstStyle/>
          <a:p>
            <a:endParaRPr lang="en-US"/>
          </a:p>
        </p:txBody>
      </p:sp>
      <p:sp>
        <p:nvSpPr>
          <p:cNvPr id="198" name="Text Placeholder 197"/>
          <p:cNvSpPr>
            <a:spLocks noGrp="1"/>
          </p:cNvSpPr>
          <p:nvPr>
            <p:ph type="body" sz="quarter" idx="125"/>
          </p:nvPr>
        </p:nvSpPr>
        <p:spPr>
          <a:xfrm>
            <a:off x="20590183" y="7434780"/>
            <a:ext cx="6285508" cy="2762941"/>
          </a:xfrm>
        </p:spPr>
        <p:txBody>
          <a:bodyPr/>
          <a:lstStyle/>
          <a:p>
            <a:endParaRPr lang="en-US" dirty="0"/>
          </a:p>
          <a:p>
            <a:pPr marL="285750" indent="-285750">
              <a:buFont typeface="Arial" charset="0"/>
              <a:buChar char="•"/>
            </a:pPr>
            <a:r>
              <a:rPr lang="en-US" dirty="0" smtClean="0"/>
              <a:t>Re-evaluate patients over time to determine whether or not treatment for cancer predisposes patients to developing SHIC.  We hypothesized that extent and duration of treatment may </a:t>
            </a:r>
            <a:r>
              <a:rPr lang="en-US" dirty="0" err="1" smtClean="0"/>
              <a:t>contrinute</a:t>
            </a:r>
            <a:r>
              <a:rPr lang="en-US" smtClean="0"/>
              <a:t> to SHIC </a:t>
            </a:r>
            <a:r>
              <a:rPr lang="en-US" dirty="0" smtClean="0"/>
              <a:t>but did not have sufficient survey responses to demonstrate this connection.  </a:t>
            </a:r>
          </a:p>
          <a:p>
            <a:pPr marL="285750" indent="-285750">
              <a:buFont typeface="Arial" charset="0"/>
              <a:buChar char="•"/>
            </a:pPr>
            <a:r>
              <a:rPr lang="en-US" dirty="0" smtClean="0"/>
              <a:t>Evaluate </a:t>
            </a:r>
            <a:r>
              <a:rPr lang="en-US" dirty="0"/>
              <a:t>need for additional support to these </a:t>
            </a:r>
            <a:r>
              <a:rPr lang="en-US" dirty="0" smtClean="0"/>
              <a:t>patients based on their demonstrated emotional concerns.  This could potentially include support groups or additional offering of specific psychologic support</a:t>
            </a:r>
            <a:endParaRPr lang="en-US" dirty="0"/>
          </a:p>
          <a:p>
            <a:pPr marL="285750" indent="-285750">
              <a:buFont typeface="Arial" charset="0"/>
              <a:buChar char="•"/>
            </a:pPr>
            <a:r>
              <a:rPr lang="en-US" dirty="0" smtClean="0"/>
              <a:t>Additionally explore what resources or discussions would improve patient duress caused by patient financial concerns.  This could include improved support with insurance or financial counseling </a:t>
            </a:r>
          </a:p>
        </p:txBody>
      </p:sp>
      <p:pic>
        <p:nvPicPr>
          <p:cNvPr id="7" name="Picture Placeholder 6"/>
          <p:cNvPicPr>
            <a:picLocks noGrp="1" noChangeAspect="1"/>
          </p:cNvPicPr>
          <p:nvPr>
            <p:ph type="pic" sz="quarter" idx="115"/>
          </p:nvPr>
        </p:nvPicPr>
        <p:blipFill>
          <a:blip r:embed="rId4">
            <a:extLst>
              <a:ext uri="{28A0092B-C50C-407E-A947-70E740481C1C}">
                <a14:useLocalDpi xmlns:a14="http://schemas.microsoft.com/office/drawing/2010/main" val="0"/>
              </a:ext>
            </a:extLst>
          </a:blip>
          <a:srcRect t="21621" b="21621"/>
          <a:stretch>
            <a:fillRect/>
          </a:stretch>
        </p:blipFill>
        <p:spPr/>
      </p:pic>
      <p:pic>
        <p:nvPicPr>
          <p:cNvPr id="8" name="Picture Placeholder 7"/>
          <p:cNvPicPr>
            <a:picLocks noGrp="1" noChangeAspect="1"/>
          </p:cNvPicPr>
          <p:nvPr>
            <p:ph type="pic" sz="quarter" idx="126"/>
          </p:nvPr>
        </p:nvPicPr>
        <p:blipFill>
          <a:blip r:embed="rId4">
            <a:extLst>
              <a:ext uri="{28A0092B-C50C-407E-A947-70E740481C1C}">
                <a14:useLocalDpi xmlns:a14="http://schemas.microsoft.com/office/drawing/2010/main" val="0"/>
              </a:ext>
            </a:extLst>
          </a:blip>
          <a:srcRect t="21621" b="21621"/>
          <a:stretch>
            <a:fillRect/>
          </a:stretch>
        </p:blipFill>
        <p:spPr/>
      </p:pic>
      <p:sp>
        <p:nvSpPr>
          <p:cNvPr id="200" name="Picture Placeholder 199"/>
          <p:cNvSpPr>
            <a:spLocks noGrp="1"/>
          </p:cNvSpPr>
          <p:nvPr>
            <p:ph type="pic" sz="quarter" idx="127"/>
          </p:nvPr>
        </p:nvSpPr>
        <p:spPr/>
      </p:sp>
      <p:sp>
        <p:nvSpPr>
          <p:cNvPr id="201" name="Picture Placeholder 200"/>
          <p:cNvSpPr>
            <a:spLocks noGrp="1"/>
          </p:cNvSpPr>
          <p:nvPr>
            <p:ph type="pic" sz="quarter" idx="128"/>
          </p:nvPr>
        </p:nvSpPr>
        <p:spPr/>
      </p:sp>
      <p:sp>
        <p:nvSpPr>
          <p:cNvPr id="202" name="Picture Placeholder 201"/>
          <p:cNvSpPr>
            <a:spLocks noGrp="1"/>
          </p:cNvSpPr>
          <p:nvPr>
            <p:ph type="pic" sz="quarter" idx="129"/>
          </p:nvPr>
        </p:nvSpPr>
        <p:spPr/>
      </p:sp>
      <p:sp>
        <p:nvSpPr>
          <p:cNvPr id="203" name="Picture Placeholder 202"/>
          <p:cNvSpPr>
            <a:spLocks noGrp="1"/>
          </p:cNvSpPr>
          <p:nvPr>
            <p:ph type="pic" sz="quarter" idx="130"/>
          </p:nvPr>
        </p:nvSpPr>
        <p:spPr/>
      </p:sp>
      <p:sp>
        <p:nvSpPr>
          <p:cNvPr id="204" name="Picture Placeholder 203"/>
          <p:cNvSpPr>
            <a:spLocks noGrp="1"/>
          </p:cNvSpPr>
          <p:nvPr>
            <p:ph type="pic" sz="quarter" idx="131"/>
          </p:nvPr>
        </p:nvSpPr>
        <p:spPr/>
      </p:sp>
      <p:sp>
        <p:nvSpPr>
          <p:cNvPr id="205" name="Picture Placeholder 204"/>
          <p:cNvSpPr>
            <a:spLocks noGrp="1"/>
          </p:cNvSpPr>
          <p:nvPr>
            <p:ph type="pic" sz="quarter" idx="132"/>
          </p:nvPr>
        </p:nvSpPr>
        <p:spPr/>
      </p:sp>
      <p:sp>
        <p:nvSpPr>
          <p:cNvPr id="206" name="Picture Placeholder 205"/>
          <p:cNvSpPr>
            <a:spLocks noGrp="1"/>
          </p:cNvSpPr>
          <p:nvPr>
            <p:ph type="pic" sz="quarter" idx="133"/>
          </p:nvPr>
        </p:nvSpPr>
        <p:spPr/>
      </p:sp>
      <p:sp>
        <p:nvSpPr>
          <p:cNvPr id="209" name="Text Placeholder 208"/>
          <p:cNvSpPr>
            <a:spLocks noGrp="1"/>
          </p:cNvSpPr>
          <p:nvPr>
            <p:ph type="body" sz="quarter" idx="136"/>
          </p:nvPr>
        </p:nvSpPr>
        <p:spPr/>
        <p:txBody>
          <a:bodyPr/>
          <a:lstStyle/>
          <a:p>
            <a:endParaRPr lang="en-US"/>
          </a:p>
        </p:txBody>
      </p:sp>
      <p:sp>
        <p:nvSpPr>
          <p:cNvPr id="210" name="Text Placeholder 209"/>
          <p:cNvSpPr>
            <a:spLocks noGrp="1"/>
          </p:cNvSpPr>
          <p:nvPr>
            <p:ph type="body" sz="quarter" idx="137"/>
          </p:nvPr>
        </p:nvSpPr>
        <p:spPr/>
        <p:txBody>
          <a:bodyPr/>
          <a:lstStyle/>
          <a:p>
            <a:endParaRPr lang="en-US"/>
          </a:p>
        </p:txBody>
      </p:sp>
      <p:sp>
        <p:nvSpPr>
          <p:cNvPr id="211" name="Text Placeholder 210"/>
          <p:cNvSpPr>
            <a:spLocks noGrp="1"/>
          </p:cNvSpPr>
          <p:nvPr>
            <p:ph type="body" sz="quarter" idx="138"/>
          </p:nvPr>
        </p:nvSpPr>
        <p:spPr/>
        <p:txBody>
          <a:bodyPr/>
          <a:lstStyle/>
          <a:p>
            <a:endParaRPr lang="en-US"/>
          </a:p>
        </p:txBody>
      </p:sp>
      <p:sp>
        <p:nvSpPr>
          <p:cNvPr id="212" name="Text Placeholder 211"/>
          <p:cNvSpPr>
            <a:spLocks noGrp="1"/>
          </p:cNvSpPr>
          <p:nvPr>
            <p:ph type="body" sz="quarter" idx="139"/>
          </p:nvPr>
        </p:nvSpPr>
        <p:spPr/>
        <p:txBody>
          <a:bodyPr/>
          <a:lstStyle/>
          <a:p>
            <a:endParaRPr lang="en-US"/>
          </a:p>
        </p:txBody>
      </p:sp>
      <p:sp>
        <p:nvSpPr>
          <p:cNvPr id="213" name="Text Placeholder 212"/>
          <p:cNvSpPr>
            <a:spLocks noGrp="1"/>
          </p:cNvSpPr>
          <p:nvPr>
            <p:ph type="body" sz="quarter" idx="140"/>
          </p:nvPr>
        </p:nvSpPr>
        <p:spPr/>
        <p:txBody>
          <a:bodyPr/>
          <a:lstStyle/>
          <a:p>
            <a:endParaRPr lang="en-US"/>
          </a:p>
        </p:txBody>
      </p:sp>
      <p:sp>
        <p:nvSpPr>
          <p:cNvPr id="214" name="Text Placeholder 213"/>
          <p:cNvSpPr>
            <a:spLocks noGrp="1"/>
          </p:cNvSpPr>
          <p:nvPr>
            <p:ph type="body" sz="quarter" idx="141"/>
          </p:nvPr>
        </p:nvSpPr>
        <p:spPr/>
        <p:txBody>
          <a:bodyPr/>
          <a:lstStyle/>
          <a:p>
            <a:endParaRPr lang="en-US"/>
          </a:p>
        </p:txBody>
      </p:sp>
      <p:sp>
        <p:nvSpPr>
          <p:cNvPr id="215" name="Text Placeholder 214"/>
          <p:cNvSpPr>
            <a:spLocks noGrp="1"/>
          </p:cNvSpPr>
          <p:nvPr>
            <p:ph type="body" sz="quarter" idx="142"/>
          </p:nvPr>
        </p:nvSpPr>
        <p:spPr/>
        <p:txBody>
          <a:bodyPr/>
          <a:lstStyle/>
          <a:p>
            <a:endParaRPr lang="en-US"/>
          </a:p>
        </p:txBody>
      </p:sp>
      <p:sp>
        <p:nvSpPr>
          <p:cNvPr id="216" name="Text Placeholder 215"/>
          <p:cNvSpPr>
            <a:spLocks noGrp="1"/>
          </p:cNvSpPr>
          <p:nvPr>
            <p:ph type="body" sz="quarter" idx="143"/>
          </p:nvPr>
        </p:nvSpPr>
        <p:spPr/>
        <p:txBody>
          <a:bodyPr/>
          <a:lstStyle/>
          <a:p>
            <a:endParaRPr lang="en-US"/>
          </a:p>
        </p:txBody>
      </p:sp>
      <p:sp>
        <p:nvSpPr>
          <p:cNvPr id="217" name="Text Placeholder 216"/>
          <p:cNvSpPr>
            <a:spLocks noGrp="1"/>
          </p:cNvSpPr>
          <p:nvPr>
            <p:ph type="body" sz="quarter" idx="144"/>
          </p:nvPr>
        </p:nvSpPr>
        <p:spPr/>
        <p:txBody>
          <a:bodyPr/>
          <a:lstStyle/>
          <a:p>
            <a:endParaRPr lang="en-US"/>
          </a:p>
        </p:txBody>
      </p:sp>
      <p:sp>
        <p:nvSpPr>
          <p:cNvPr id="218" name="Text Placeholder 217"/>
          <p:cNvSpPr>
            <a:spLocks noGrp="1"/>
          </p:cNvSpPr>
          <p:nvPr>
            <p:ph type="body" sz="quarter" idx="145"/>
          </p:nvPr>
        </p:nvSpPr>
        <p:spPr/>
        <p:txBody>
          <a:bodyPr/>
          <a:lstStyle/>
          <a:p>
            <a:endParaRPr lang="en-US"/>
          </a:p>
        </p:txBody>
      </p:sp>
      <p:sp>
        <p:nvSpPr>
          <p:cNvPr id="219" name="Text Placeholder 218"/>
          <p:cNvSpPr>
            <a:spLocks noGrp="1"/>
          </p:cNvSpPr>
          <p:nvPr>
            <p:ph type="body" sz="quarter" idx="146"/>
          </p:nvPr>
        </p:nvSpPr>
        <p:spPr/>
        <p:txBody>
          <a:bodyPr/>
          <a:lstStyle/>
          <a:p>
            <a:endParaRPr lang="en-US"/>
          </a:p>
        </p:txBody>
      </p:sp>
      <p:sp>
        <p:nvSpPr>
          <p:cNvPr id="220" name="Text Placeholder 219"/>
          <p:cNvSpPr>
            <a:spLocks noGrp="1"/>
          </p:cNvSpPr>
          <p:nvPr>
            <p:ph type="body" sz="quarter" idx="147"/>
          </p:nvPr>
        </p:nvSpPr>
        <p:spPr/>
        <p:txBody>
          <a:bodyPr/>
          <a:lstStyle/>
          <a:p>
            <a:endParaRPr lang="en-US"/>
          </a:p>
        </p:txBody>
      </p:sp>
      <p:sp>
        <p:nvSpPr>
          <p:cNvPr id="221" name="Text Placeholder 220"/>
          <p:cNvSpPr>
            <a:spLocks noGrp="1"/>
          </p:cNvSpPr>
          <p:nvPr>
            <p:ph type="body" sz="quarter" idx="148"/>
          </p:nvPr>
        </p:nvSpPr>
        <p:spPr>
          <a:xfrm>
            <a:off x="521592" y="5419590"/>
            <a:ext cx="6281539" cy="428684"/>
          </a:xfrm>
        </p:spPr>
        <p:txBody>
          <a:bodyPr/>
          <a:lstStyle/>
          <a:p>
            <a:r>
              <a:rPr lang="en-US" dirty="0" smtClean="0"/>
              <a:t>STUDY OBJECTIVES </a:t>
            </a:r>
            <a:endParaRPr lang="en-US" dirty="0"/>
          </a:p>
        </p:txBody>
      </p:sp>
      <p:sp>
        <p:nvSpPr>
          <p:cNvPr id="222" name="Text Placeholder 221"/>
          <p:cNvSpPr>
            <a:spLocks noGrp="1"/>
          </p:cNvSpPr>
          <p:nvPr>
            <p:ph type="body" sz="quarter" idx="149"/>
          </p:nvPr>
        </p:nvSpPr>
        <p:spPr>
          <a:xfrm>
            <a:off x="20543088" y="7175797"/>
            <a:ext cx="6281539" cy="428684"/>
          </a:xfrm>
        </p:spPr>
        <p:txBody>
          <a:bodyPr/>
          <a:lstStyle/>
          <a:p>
            <a:r>
              <a:rPr lang="en-US" dirty="0" smtClean="0"/>
              <a:t>LOOKING FORWARD</a:t>
            </a:r>
            <a:endParaRPr lang="en-US" dirty="0"/>
          </a:p>
        </p:txBody>
      </p:sp>
      <p:sp>
        <p:nvSpPr>
          <p:cNvPr id="223" name="Text Placeholder 222"/>
          <p:cNvSpPr>
            <a:spLocks noGrp="1"/>
          </p:cNvSpPr>
          <p:nvPr>
            <p:ph type="body" sz="quarter" idx="150"/>
          </p:nvPr>
        </p:nvSpPr>
        <p:spPr>
          <a:xfrm>
            <a:off x="4410018" y="1177489"/>
            <a:ext cx="18611963" cy="594998"/>
          </a:xfrm>
        </p:spPr>
        <p:txBody>
          <a:bodyPr>
            <a:normAutofit lnSpcReduction="10000"/>
          </a:bodyPr>
          <a:lstStyle/>
          <a:p>
            <a:r>
              <a:rPr lang="en-US" dirty="0" smtClean="0"/>
              <a:t>Kate Hanel BS, Sarah Watson MD, Angela Usher LCSW, OSW-C, Vanessa Kennedy MD </a:t>
            </a:r>
            <a:endParaRPr lang="en-US" dirty="0"/>
          </a:p>
        </p:txBody>
      </p:sp>
      <p:sp>
        <p:nvSpPr>
          <p:cNvPr id="224" name="Text Placeholder 223"/>
          <p:cNvSpPr>
            <a:spLocks noGrp="1"/>
          </p:cNvSpPr>
          <p:nvPr>
            <p:ph type="body" sz="quarter" idx="184"/>
          </p:nvPr>
        </p:nvSpPr>
        <p:spPr>
          <a:xfrm>
            <a:off x="3852862" y="1715800"/>
            <a:ext cx="20107276" cy="634555"/>
          </a:xfrm>
        </p:spPr>
        <p:txBody>
          <a:bodyPr/>
          <a:lstStyle/>
          <a:p>
            <a:r>
              <a:rPr lang="en-US" dirty="0" smtClean="0"/>
              <a:t>University of California Davis Health, Sacramento, California </a:t>
            </a:r>
            <a:endParaRPr lang="en-US" dirty="0"/>
          </a:p>
        </p:txBody>
      </p:sp>
      <p:sp>
        <p:nvSpPr>
          <p:cNvPr id="225" name="Text Placeholder 224"/>
          <p:cNvSpPr>
            <a:spLocks noGrp="1"/>
          </p:cNvSpPr>
          <p:nvPr>
            <p:ph type="body" sz="quarter" idx="185"/>
          </p:nvPr>
        </p:nvSpPr>
        <p:spPr>
          <a:xfrm>
            <a:off x="3662362" y="89778"/>
            <a:ext cx="20107276" cy="1248355"/>
          </a:xfrm>
        </p:spPr>
        <p:txBody>
          <a:bodyPr>
            <a:normAutofit fontScale="92500" lnSpcReduction="20000"/>
          </a:bodyPr>
          <a:lstStyle/>
          <a:p>
            <a:r>
              <a:rPr lang="en-US" dirty="0" smtClean="0"/>
              <a:t>Prevalence of Sexual Health and Intimacy Concerns in Patients Referred to a Comprehensive Cancer Center </a:t>
            </a:r>
            <a:endParaRPr lang="en-US" dirty="0"/>
          </a:p>
        </p:txBody>
      </p:sp>
      <p:pic>
        <p:nvPicPr>
          <p:cNvPr id="63" name="Picture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170" y="619630"/>
            <a:ext cx="4347472" cy="1139796"/>
          </a:xfrm>
          <a:prstGeom prst="rect">
            <a:avLst/>
          </a:prstGeom>
        </p:spPr>
      </p:pic>
      <p:pic>
        <p:nvPicPr>
          <p:cNvPr id="13" name="Picture Placeholder 12"/>
          <p:cNvPicPr>
            <a:picLocks noGrp="1" noChangeAspect="1"/>
          </p:cNvPicPr>
          <p:nvPr>
            <p:ph type="pic" sz="quarter" idx="134"/>
          </p:nvPr>
        </p:nvPicPr>
        <p:blipFill>
          <a:blip r:embed="rId4">
            <a:extLst>
              <a:ext uri="{28A0092B-C50C-407E-A947-70E740481C1C}">
                <a14:useLocalDpi xmlns:a14="http://schemas.microsoft.com/office/drawing/2010/main" val="0"/>
              </a:ext>
            </a:extLst>
          </a:blip>
          <a:srcRect t="647" b="647"/>
          <a:stretch>
            <a:fillRect/>
          </a:stretch>
        </p:blipFill>
        <p:spPr>
          <a:xfrm>
            <a:off x="2112634" y="11022147"/>
            <a:ext cx="3257530" cy="3631657"/>
          </a:xfrm>
        </p:spPr>
      </p:pic>
      <p:graphicFrame>
        <p:nvGraphicFramePr>
          <p:cNvPr id="72" name="Chart 71"/>
          <p:cNvGraphicFramePr/>
          <p:nvPr>
            <p:extLst>
              <p:ext uri="{D42A27DB-BD31-4B8C-83A1-F6EECF244321}">
                <p14:modId xmlns:p14="http://schemas.microsoft.com/office/powerpoint/2010/main" val="193412101"/>
              </p:ext>
            </p:extLst>
          </p:nvPr>
        </p:nvGraphicFramePr>
        <p:xfrm>
          <a:off x="7551589" y="3956341"/>
          <a:ext cx="5859692" cy="4217467"/>
        </p:xfrm>
        <a:graphic>
          <a:graphicData uri="http://schemas.openxmlformats.org/drawingml/2006/chart">
            <c:chart xmlns:c="http://schemas.openxmlformats.org/drawingml/2006/chart" xmlns:r="http://schemas.openxmlformats.org/officeDocument/2006/relationships" r:id="rId5"/>
          </a:graphicData>
        </a:graphic>
      </p:graphicFrame>
      <p:sp>
        <p:nvSpPr>
          <p:cNvPr id="14" name="TextBox 13"/>
          <p:cNvSpPr txBox="1"/>
          <p:nvPr/>
        </p:nvSpPr>
        <p:spPr>
          <a:xfrm>
            <a:off x="14165438" y="14245699"/>
            <a:ext cx="5787839" cy="1600438"/>
          </a:xfrm>
          <a:prstGeom prst="rect">
            <a:avLst/>
          </a:prstGeom>
          <a:noFill/>
        </p:spPr>
        <p:txBody>
          <a:bodyPr wrap="square" rtlCol="0">
            <a:spAutoFit/>
          </a:bodyPr>
          <a:lstStyle/>
          <a:p>
            <a:pPr algn="ctr"/>
            <a:r>
              <a:rPr lang="en-US" dirty="0" smtClean="0"/>
              <a:t>64.7% reported financial concerns </a:t>
            </a:r>
            <a:endParaRPr lang="en-US" dirty="0"/>
          </a:p>
        </p:txBody>
      </p:sp>
      <p:graphicFrame>
        <p:nvGraphicFramePr>
          <p:cNvPr id="75" name="Chart 74"/>
          <p:cNvGraphicFramePr/>
          <p:nvPr>
            <p:extLst>
              <p:ext uri="{D42A27DB-BD31-4B8C-83A1-F6EECF244321}">
                <p14:modId xmlns:p14="http://schemas.microsoft.com/office/powerpoint/2010/main" val="919803985"/>
              </p:ext>
            </p:extLst>
          </p:nvPr>
        </p:nvGraphicFramePr>
        <p:xfrm>
          <a:off x="14101945" y="10766424"/>
          <a:ext cx="5832617" cy="3243460"/>
        </p:xfrm>
        <a:graphic>
          <a:graphicData uri="http://schemas.openxmlformats.org/drawingml/2006/chart">
            <c:chart xmlns:c="http://schemas.openxmlformats.org/drawingml/2006/chart" xmlns:r="http://schemas.openxmlformats.org/officeDocument/2006/relationships" r:id="rId6"/>
          </a:graphicData>
        </a:graphic>
      </p:graphicFrame>
      <p:sp>
        <p:nvSpPr>
          <p:cNvPr id="15" name="TextBox 14"/>
          <p:cNvSpPr txBox="1"/>
          <p:nvPr/>
        </p:nvSpPr>
        <p:spPr>
          <a:xfrm>
            <a:off x="7628390" y="12796447"/>
            <a:ext cx="5448660" cy="2431435"/>
          </a:xfrm>
          <a:prstGeom prst="rect">
            <a:avLst/>
          </a:prstGeom>
          <a:noFill/>
        </p:spPr>
        <p:txBody>
          <a:bodyPr wrap="square" rtlCol="0">
            <a:spAutoFit/>
          </a:bodyPr>
          <a:lstStyle/>
          <a:p>
            <a:pPr marL="685800" indent="-685800">
              <a:buFont typeface="Arial" charset="0"/>
              <a:buChar char="•"/>
            </a:pPr>
            <a:r>
              <a:rPr lang="en-US" sz="4000" dirty="0" smtClean="0"/>
              <a:t>Incidence of SHIC: 5%</a:t>
            </a:r>
          </a:p>
          <a:p>
            <a:pPr marL="1939772" lvl="1" indent="-685800">
              <a:buFont typeface="Arial" charset="0"/>
              <a:buChar char="•"/>
            </a:pPr>
            <a:r>
              <a:rPr lang="en-US" sz="2800" dirty="0" smtClean="0"/>
              <a:t>Breast	</a:t>
            </a:r>
          </a:p>
          <a:p>
            <a:pPr marL="1939772" lvl="1" indent="-685800">
              <a:buFont typeface="Arial" charset="0"/>
              <a:buChar char="•"/>
            </a:pPr>
            <a:r>
              <a:rPr lang="en-US" sz="2800" dirty="0" smtClean="0"/>
              <a:t>GI</a:t>
            </a:r>
          </a:p>
          <a:p>
            <a:pPr marL="1939772" lvl="1" indent="-685800">
              <a:buFont typeface="Arial" charset="0"/>
              <a:buChar char="•"/>
            </a:pPr>
            <a:r>
              <a:rPr lang="en-US" sz="2800" dirty="0" smtClean="0"/>
              <a:t>Endocrine	</a:t>
            </a:r>
          </a:p>
          <a:p>
            <a:pPr marL="1939772" lvl="1" indent="-685800">
              <a:buFont typeface="Arial" charset="0"/>
              <a:buChar char="•"/>
            </a:pPr>
            <a:r>
              <a:rPr lang="en-US" sz="2800" dirty="0" smtClean="0"/>
              <a:t>Gynecologic </a:t>
            </a:r>
          </a:p>
        </p:txBody>
      </p:sp>
      <p:sp>
        <p:nvSpPr>
          <p:cNvPr id="16" name="TextBox 15"/>
          <p:cNvSpPr txBox="1"/>
          <p:nvPr/>
        </p:nvSpPr>
        <p:spPr>
          <a:xfrm>
            <a:off x="14311320" y="8823708"/>
            <a:ext cx="5476859" cy="1585049"/>
          </a:xfrm>
          <a:prstGeom prst="rect">
            <a:avLst/>
          </a:prstGeom>
          <a:noFill/>
        </p:spPr>
        <p:txBody>
          <a:bodyPr wrap="square" rtlCol="0">
            <a:spAutoFit/>
          </a:bodyPr>
          <a:lstStyle/>
          <a:p>
            <a:r>
              <a:rPr lang="en-US" dirty="0" smtClean="0"/>
              <a:t>14% SHIC concerns</a:t>
            </a:r>
          </a:p>
          <a:p>
            <a:pPr marL="685800" indent="-685800">
              <a:buFont typeface="Arial" charset="0"/>
              <a:buChar char="•"/>
            </a:pPr>
            <a:r>
              <a:rPr lang="en-US" sz="2400" dirty="0" smtClean="0"/>
              <a:t>Inconclusive correlation between SHIC and prior treatment </a:t>
            </a:r>
          </a:p>
        </p:txBody>
      </p:sp>
      <p:graphicFrame>
        <p:nvGraphicFramePr>
          <p:cNvPr id="78" name="Chart 77"/>
          <p:cNvGraphicFramePr/>
          <p:nvPr>
            <p:extLst>
              <p:ext uri="{D42A27DB-BD31-4B8C-83A1-F6EECF244321}">
                <p14:modId xmlns:p14="http://schemas.microsoft.com/office/powerpoint/2010/main" val="2113070432"/>
              </p:ext>
            </p:extLst>
          </p:nvPr>
        </p:nvGraphicFramePr>
        <p:xfrm>
          <a:off x="7542205" y="8733722"/>
          <a:ext cx="5868158" cy="3614215"/>
        </p:xfrm>
        <a:graphic>
          <a:graphicData uri="http://schemas.openxmlformats.org/drawingml/2006/chart">
            <c:chart xmlns:c="http://schemas.openxmlformats.org/drawingml/2006/chart" xmlns:r="http://schemas.openxmlformats.org/officeDocument/2006/relationships" r:id="rId7"/>
          </a:graphicData>
        </a:graphic>
      </p:graphicFrame>
      <p:sp>
        <p:nvSpPr>
          <p:cNvPr id="18" name="TextBox 17"/>
          <p:cNvSpPr txBox="1"/>
          <p:nvPr/>
        </p:nvSpPr>
        <p:spPr>
          <a:xfrm>
            <a:off x="14066653" y="8223697"/>
            <a:ext cx="4572000" cy="307777"/>
          </a:xfrm>
          <a:prstGeom prst="rect">
            <a:avLst/>
          </a:prstGeom>
          <a:noFill/>
        </p:spPr>
        <p:txBody>
          <a:bodyPr wrap="square" rtlCol="0">
            <a:spAutoFit/>
          </a:bodyPr>
          <a:lstStyle/>
          <a:p>
            <a:r>
              <a:rPr lang="en-US" sz="1400" dirty="0" smtClean="0"/>
              <a:t>Scoring based on 10 point distress scale </a:t>
            </a:r>
            <a:endParaRPr lang="en-US" sz="1400" dirty="0"/>
          </a:p>
        </p:txBody>
      </p:sp>
      <p:graphicFrame>
        <p:nvGraphicFramePr>
          <p:cNvPr id="81" name="Chart 80"/>
          <p:cNvGraphicFramePr/>
          <p:nvPr>
            <p:extLst>
              <p:ext uri="{D42A27DB-BD31-4B8C-83A1-F6EECF244321}">
                <p14:modId xmlns:p14="http://schemas.microsoft.com/office/powerpoint/2010/main" val="1522979699"/>
              </p:ext>
            </p:extLst>
          </p:nvPr>
        </p:nvGraphicFramePr>
        <p:xfrm>
          <a:off x="14147090" y="3956341"/>
          <a:ext cx="5787472" cy="4166371"/>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341731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6053</TotalTime>
  <Words>776</Words>
  <Application>Microsoft Macintosh PowerPoint</Application>
  <PresentationFormat>Custom</PresentationFormat>
  <Paragraphs>80</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Calibri</vt:lpstr>
      <vt:lpstr>Trebuchet MS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Kate Hanel</cp:lastModifiedBy>
  <cp:revision>43</cp:revision>
  <dcterms:created xsi:type="dcterms:W3CDTF">2012-02-06T18:46:22Z</dcterms:created>
  <dcterms:modified xsi:type="dcterms:W3CDTF">2018-02-16T00:20:25Z</dcterms:modified>
</cp:coreProperties>
</file>